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81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65F8-B52C-49B6-A5F6-5F3788991646}" type="datetimeFigureOut">
              <a:rPr lang="nl-NL" smtClean="0"/>
              <a:pPr/>
              <a:t>2-3-2012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028A-5404-43AD-9700-7FAE84B0AB7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65F8-B52C-49B6-A5F6-5F3788991646}" type="datetimeFigureOut">
              <a:rPr lang="nl-NL" smtClean="0"/>
              <a:pPr/>
              <a:t>2-3-2012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028A-5404-43AD-9700-7FAE84B0AB7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65F8-B52C-49B6-A5F6-5F3788991646}" type="datetimeFigureOut">
              <a:rPr lang="nl-NL" smtClean="0"/>
              <a:pPr/>
              <a:t>2-3-2012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028A-5404-43AD-9700-7FAE84B0AB7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65F8-B52C-49B6-A5F6-5F3788991646}" type="datetimeFigureOut">
              <a:rPr lang="nl-NL" smtClean="0"/>
              <a:pPr/>
              <a:t>2-3-2012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028A-5404-43AD-9700-7FAE84B0AB7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65F8-B52C-49B6-A5F6-5F3788991646}" type="datetimeFigureOut">
              <a:rPr lang="nl-NL" smtClean="0"/>
              <a:pPr/>
              <a:t>2-3-2012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028A-5404-43AD-9700-7FAE84B0AB7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65F8-B52C-49B6-A5F6-5F3788991646}" type="datetimeFigureOut">
              <a:rPr lang="nl-NL" smtClean="0"/>
              <a:pPr/>
              <a:t>2-3-2012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028A-5404-43AD-9700-7FAE84B0AB7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65F8-B52C-49B6-A5F6-5F3788991646}" type="datetimeFigureOut">
              <a:rPr lang="nl-NL" smtClean="0"/>
              <a:pPr/>
              <a:t>2-3-2012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028A-5404-43AD-9700-7FAE84B0AB7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65F8-B52C-49B6-A5F6-5F3788991646}" type="datetimeFigureOut">
              <a:rPr lang="nl-NL" smtClean="0"/>
              <a:pPr/>
              <a:t>2-3-2012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028A-5404-43AD-9700-7FAE84B0AB7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65F8-B52C-49B6-A5F6-5F3788991646}" type="datetimeFigureOut">
              <a:rPr lang="nl-NL" smtClean="0"/>
              <a:pPr/>
              <a:t>2-3-2012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028A-5404-43AD-9700-7FAE84B0AB7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65F8-B52C-49B6-A5F6-5F3788991646}" type="datetimeFigureOut">
              <a:rPr lang="nl-NL" smtClean="0"/>
              <a:pPr/>
              <a:t>2-3-2012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028A-5404-43AD-9700-7FAE84B0AB7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65F8-B52C-49B6-A5F6-5F3788991646}" type="datetimeFigureOut">
              <a:rPr lang="nl-NL" smtClean="0"/>
              <a:pPr/>
              <a:t>2-3-2012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028A-5404-43AD-9700-7FAE84B0AB7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chemeClr val="bg1">
                <a:alpha val="24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965F8-B52C-49B6-A5F6-5F3788991646}" type="datetimeFigureOut">
              <a:rPr lang="nl-NL" smtClean="0"/>
              <a:pPr/>
              <a:t>2-3-2012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0028A-5404-43AD-9700-7FAE84B0AB7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722511"/>
          </a:xfrm>
        </p:spPr>
        <p:txBody>
          <a:bodyPr>
            <a:normAutofit fontScale="90000"/>
          </a:bodyPr>
          <a:lstStyle/>
          <a:p>
            <a:r>
              <a:rPr lang="nl-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Die Romantik</a:t>
            </a:r>
            <a:endParaRPr lang="nl-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03648" y="5877272"/>
            <a:ext cx="6400800" cy="481608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1795 – 1830</a:t>
            </a:r>
            <a:endParaRPr lang="nl-NL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" name="Afbeelding 3" descr="caspar-david-friedrich-wander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908720"/>
            <a:ext cx="5429250" cy="4896544"/>
          </a:xfrm>
          <a:prstGeom prst="rect">
            <a:avLst/>
          </a:prstGeom>
        </p:spPr>
      </p:pic>
      <p:sp>
        <p:nvSpPr>
          <p:cNvPr id="5" name="Ondertitel 2"/>
          <p:cNvSpPr txBox="1">
            <a:spLocks/>
          </p:cNvSpPr>
          <p:nvPr/>
        </p:nvSpPr>
        <p:spPr>
          <a:xfrm>
            <a:off x="1556048" y="6453336"/>
            <a:ext cx="6400800" cy="4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Deutsch</a:t>
            </a:r>
            <a:r>
              <a:rPr kumimoji="0" lang="nl-NL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nl-NL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Oberstufe</a:t>
            </a:r>
            <a:r>
              <a:rPr kumimoji="0" lang="nl-NL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– </a:t>
            </a:r>
            <a:r>
              <a:rPr kumimoji="0" lang="nl-NL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Literaturgeschichte</a:t>
            </a:r>
            <a:r>
              <a:rPr kumimoji="0" lang="nl-NL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- Die Romantik – JG.02.12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nl-NL" sz="3600" dirty="0" err="1" smtClean="0">
                <a:latin typeface="Andalus" pitchFamily="18" charset="-78"/>
                <a:cs typeface="Andalus" pitchFamily="18" charset="-78"/>
              </a:rPr>
              <a:t>Zeitverlauf</a:t>
            </a:r>
            <a:endParaRPr lang="nl-NL" sz="36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268760"/>
            <a:ext cx="7571184" cy="5112568"/>
          </a:xfrm>
        </p:spPr>
        <p:txBody>
          <a:bodyPr>
            <a:normAutofit lnSpcReduction="10000"/>
          </a:bodyPr>
          <a:lstStyle/>
          <a:p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Teilweise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parallel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zur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Klassik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</a:t>
            </a:r>
          </a:p>
          <a:p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Fortsetzung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des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Sturm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und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Drangs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in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Bezug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auf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Gefühl</a:t>
            </a:r>
            <a:endParaRPr lang="nl-NL" sz="2400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nl-NL" sz="24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Unterschiede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zum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Sturm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und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Drang:</a:t>
            </a:r>
          </a:p>
          <a:p>
            <a:pPr>
              <a:buNone/>
            </a:pPr>
            <a:r>
              <a:rPr lang="nl-NL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  -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behutsamere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Sprache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: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einfach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jedoch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schön</a:t>
            </a:r>
            <a:endParaRPr lang="nl-NL" sz="2400" dirty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   -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Aufmerksamkeit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für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Detail</a:t>
            </a:r>
          </a:p>
          <a:p>
            <a:pPr>
              <a:buNone/>
            </a:pPr>
            <a:endParaRPr lang="nl-NL" sz="2400" dirty="0">
              <a:latin typeface="Andalus" pitchFamily="18" charset="-78"/>
              <a:cs typeface="Andalus" pitchFamily="18" charset="-78"/>
            </a:endParaRPr>
          </a:p>
          <a:p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Unterschiede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zur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Klassik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:</a:t>
            </a:r>
          </a:p>
          <a:p>
            <a:pPr>
              <a:buNone/>
            </a:pP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   -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Gefühl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spielt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die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wichtigste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Rolle</a:t>
            </a:r>
            <a:endParaRPr lang="nl-NL" sz="2400" dirty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   -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keine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Schranken </a:t>
            </a:r>
          </a:p>
          <a:p>
            <a:pPr>
              <a:buNone/>
            </a:pPr>
            <a:endParaRPr lang="nl-NL" sz="24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Ältere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Romantik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und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Jüngere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Romantik</a:t>
            </a:r>
          </a:p>
          <a:p>
            <a:pPr>
              <a:buNone/>
            </a:pPr>
            <a:endParaRPr lang="nl-NL" sz="2400" dirty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nl-NL" sz="2400" dirty="0" smtClean="0">
              <a:latin typeface="Andalus" pitchFamily="18" charset="-78"/>
              <a:cs typeface="Andalus" pitchFamily="18" charset="-78"/>
            </a:endParaRPr>
          </a:p>
          <a:p>
            <a:endParaRPr lang="nl-NL" sz="2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Ondertitel 2"/>
          <p:cNvSpPr txBox="1">
            <a:spLocks/>
          </p:cNvSpPr>
          <p:nvPr/>
        </p:nvSpPr>
        <p:spPr>
          <a:xfrm>
            <a:off x="1556048" y="6453336"/>
            <a:ext cx="6400800" cy="4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Deutsch</a:t>
            </a:r>
            <a:r>
              <a:rPr kumimoji="0" lang="nl-NL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nl-NL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Oberstufe</a:t>
            </a:r>
            <a:r>
              <a:rPr kumimoji="0" lang="nl-NL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– </a:t>
            </a:r>
            <a:r>
              <a:rPr kumimoji="0" lang="nl-NL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Literaturgeschichte</a:t>
            </a:r>
            <a:r>
              <a:rPr kumimoji="0" lang="nl-NL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- Die Romantik – JG.02.12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nl-NL" sz="3600" dirty="0" err="1" smtClean="0">
                <a:latin typeface="Andalus" pitchFamily="18" charset="-78"/>
                <a:cs typeface="Andalus" pitchFamily="18" charset="-78"/>
              </a:rPr>
              <a:t>Themen</a:t>
            </a:r>
            <a:endParaRPr lang="nl-NL" sz="36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268760"/>
            <a:ext cx="5400600" cy="4824536"/>
          </a:xfrm>
        </p:spPr>
        <p:txBody>
          <a:bodyPr>
            <a:normAutofit/>
          </a:bodyPr>
          <a:lstStyle/>
          <a:p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Die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Wirklichkeit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des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Lebens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wirkt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bedrückend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nl-NL" sz="2400" dirty="0" smtClean="0">
                <a:latin typeface="Andalus" pitchFamily="18" charset="-78"/>
                <a:cs typeface="Andalus" pitchFamily="18" charset="-78"/>
              </a:rPr>
            </a:br>
            <a:endParaRPr lang="nl-NL" sz="24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Flucht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aus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der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Realität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‘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Sehnsucht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’</a:t>
            </a:r>
            <a:br>
              <a:rPr lang="nl-NL" sz="2400" dirty="0" smtClean="0">
                <a:latin typeface="Andalus" pitchFamily="18" charset="-78"/>
                <a:cs typeface="Andalus" pitchFamily="18" charset="-78"/>
              </a:rPr>
            </a:br>
            <a:endParaRPr lang="nl-NL" sz="24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Sehnsucht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nach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dem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Unbekannten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nl-NL" sz="2400" dirty="0" smtClean="0">
                <a:latin typeface="Andalus" pitchFamily="18" charset="-78"/>
                <a:cs typeface="Andalus" pitchFamily="18" charset="-78"/>
              </a:rPr>
            </a:br>
            <a:endParaRPr lang="nl-NL" sz="24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Verehrung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des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Mittelalters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nl-NL" sz="2400" dirty="0" smtClean="0">
                <a:latin typeface="Andalus" pitchFamily="18" charset="-78"/>
                <a:cs typeface="Andalus" pitchFamily="18" charset="-78"/>
              </a:rPr>
            </a:br>
            <a:endParaRPr lang="nl-NL" sz="24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Verbundenheit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mit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der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Natur</a:t>
            </a:r>
            <a:r>
              <a:rPr lang="nl-NL" sz="2400" dirty="0">
                <a:latin typeface="Andalus" pitchFamily="18" charset="-78"/>
                <a:cs typeface="Andalus" pitchFamily="18" charset="-78"/>
              </a:rPr>
              <a:t/>
            </a:r>
            <a:br>
              <a:rPr lang="nl-NL" sz="2400" dirty="0">
                <a:latin typeface="Andalus" pitchFamily="18" charset="-78"/>
                <a:cs typeface="Andalus" pitchFamily="18" charset="-78"/>
              </a:rPr>
            </a:b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(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Jüngere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Romantik)</a:t>
            </a:r>
            <a:br>
              <a:rPr lang="nl-NL" sz="2400" dirty="0" smtClean="0">
                <a:latin typeface="Andalus" pitchFamily="18" charset="-78"/>
                <a:cs typeface="Andalus" pitchFamily="18" charset="-78"/>
              </a:rPr>
            </a:br>
            <a:endParaRPr lang="nl-NL" sz="2400" dirty="0">
              <a:latin typeface="Andalus" pitchFamily="18" charset="-78"/>
              <a:cs typeface="Andalus" pitchFamily="18" charset="-78"/>
            </a:endParaRPr>
          </a:p>
          <a:p>
            <a:endParaRPr lang="nl-NL" sz="2400" dirty="0" smtClean="0">
              <a:latin typeface="Andalus" pitchFamily="18" charset="-78"/>
              <a:cs typeface="Andalus" pitchFamily="18" charset="-78"/>
            </a:endParaRPr>
          </a:p>
          <a:p>
            <a:endParaRPr lang="nl-NL" sz="2400" dirty="0" smtClean="0">
              <a:latin typeface="Andalus" pitchFamily="18" charset="-78"/>
              <a:cs typeface="Andalus" pitchFamily="18" charset="-78"/>
            </a:endParaRPr>
          </a:p>
          <a:p>
            <a:endParaRPr lang="nl-NL" sz="2400" dirty="0" smtClean="0">
              <a:latin typeface="Andalus" pitchFamily="18" charset="-78"/>
              <a:cs typeface="Andalus" pitchFamily="18" charset="-78"/>
            </a:endParaRPr>
          </a:p>
          <a:p>
            <a:endParaRPr lang="nl-NL" sz="2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Ondertitel 2"/>
          <p:cNvSpPr txBox="1">
            <a:spLocks/>
          </p:cNvSpPr>
          <p:nvPr/>
        </p:nvSpPr>
        <p:spPr>
          <a:xfrm>
            <a:off x="1556048" y="6453336"/>
            <a:ext cx="6400800" cy="4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Deutsch</a:t>
            </a:r>
            <a:r>
              <a:rPr kumimoji="0" lang="nl-NL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nl-NL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Oberstufe</a:t>
            </a:r>
            <a:r>
              <a:rPr kumimoji="0" lang="nl-NL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– </a:t>
            </a:r>
            <a:r>
              <a:rPr kumimoji="0" lang="nl-NL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Literaturgeschichte</a:t>
            </a:r>
            <a:r>
              <a:rPr kumimoji="0" lang="nl-NL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- Die Romantik – JG.02.12</a:t>
            </a:r>
          </a:p>
        </p:txBody>
      </p:sp>
      <p:pic>
        <p:nvPicPr>
          <p:cNvPr id="6" name="Afbeelding 5" descr="blaue blu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1412776"/>
            <a:ext cx="3600400" cy="2808312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5364088" y="4293096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latin typeface="Andalus" pitchFamily="18" charset="-78"/>
                <a:cs typeface="Andalus" pitchFamily="18" charset="-78"/>
              </a:rPr>
              <a:t>Die </a:t>
            </a:r>
            <a:r>
              <a:rPr lang="nl-NL" dirty="0" err="1" smtClean="0">
                <a:latin typeface="Andalus" pitchFamily="18" charset="-78"/>
                <a:cs typeface="Andalus" pitchFamily="18" charset="-78"/>
              </a:rPr>
              <a:t>blaue</a:t>
            </a:r>
            <a:r>
              <a:rPr lang="nl-NL" dirty="0" smtClean="0">
                <a:latin typeface="Andalus" pitchFamily="18" charset="-78"/>
                <a:cs typeface="Andalus" pitchFamily="18" charset="-78"/>
              </a:rPr>
              <a:t> Blume als </a:t>
            </a:r>
            <a:r>
              <a:rPr lang="nl-NL" dirty="0" err="1" smtClean="0">
                <a:latin typeface="Andalus" pitchFamily="18" charset="-78"/>
                <a:cs typeface="Andalus" pitchFamily="18" charset="-78"/>
              </a:rPr>
              <a:t>Symbol</a:t>
            </a:r>
            <a:r>
              <a:rPr lang="nl-NL" dirty="0" smtClean="0">
                <a:latin typeface="Andalus" pitchFamily="18" charset="-78"/>
                <a:cs typeface="Andalus" pitchFamily="18" charset="-78"/>
              </a:rPr>
              <a:t> der </a:t>
            </a:r>
            <a:r>
              <a:rPr lang="nl-NL" dirty="0" err="1" smtClean="0">
                <a:latin typeface="Andalus" pitchFamily="18" charset="-78"/>
                <a:cs typeface="Andalus" pitchFamily="18" charset="-78"/>
              </a:rPr>
              <a:t>Sehnsucht</a:t>
            </a:r>
            <a:r>
              <a:rPr lang="nl-NL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nl-NL" dirty="0" err="1" smtClean="0">
                <a:latin typeface="Andalus" pitchFamily="18" charset="-78"/>
                <a:cs typeface="Andalus" pitchFamily="18" charset="-78"/>
              </a:rPr>
              <a:t>aus</a:t>
            </a:r>
            <a:r>
              <a:rPr lang="nl-NL" dirty="0" smtClean="0">
                <a:latin typeface="Andalus" pitchFamily="18" charset="-78"/>
                <a:cs typeface="Andalus" pitchFamily="18" charset="-78"/>
              </a:rPr>
              <a:t> der </a:t>
            </a:r>
            <a:r>
              <a:rPr lang="nl-NL" dirty="0" err="1" smtClean="0">
                <a:latin typeface="Andalus" pitchFamily="18" charset="-78"/>
                <a:cs typeface="Andalus" pitchFamily="18" charset="-78"/>
              </a:rPr>
              <a:t>älteren</a:t>
            </a:r>
            <a:r>
              <a:rPr lang="nl-NL" dirty="0" smtClean="0">
                <a:latin typeface="Andalus" pitchFamily="18" charset="-78"/>
                <a:cs typeface="Andalus" pitchFamily="18" charset="-78"/>
              </a:rPr>
              <a:t> Romantik</a:t>
            </a:r>
            <a:endParaRPr lang="nl-NL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nl-NL" sz="3600" dirty="0" err="1" smtClean="0">
                <a:latin typeface="Andalus" pitchFamily="18" charset="-78"/>
                <a:cs typeface="Andalus" pitchFamily="18" charset="-78"/>
              </a:rPr>
              <a:t>Gattungen</a:t>
            </a:r>
            <a:endParaRPr lang="nl-NL" sz="36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196752"/>
            <a:ext cx="4608512" cy="5184576"/>
          </a:xfrm>
        </p:spPr>
        <p:txBody>
          <a:bodyPr>
            <a:normAutofit fontScale="92500" lnSpcReduction="10000"/>
          </a:bodyPr>
          <a:lstStyle/>
          <a:p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Romane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und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Novellen</a:t>
            </a:r>
            <a:br>
              <a:rPr lang="nl-NL" sz="2400" dirty="0" smtClean="0">
                <a:latin typeface="Andalus" pitchFamily="18" charset="-78"/>
                <a:cs typeface="Andalus" pitchFamily="18" charset="-78"/>
              </a:rPr>
            </a:b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z.B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.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Ludwig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Tieck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nl-NL" sz="2400" dirty="0" smtClean="0">
                <a:latin typeface="Andalus" pitchFamily="18" charset="-78"/>
                <a:cs typeface="Andalus" pitchFamily="18" charset="-78"/>
              </a:rPr>
            </a:br>
            <a:endParaRPr lang="nl-NL" sz="24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Lyrik</a:t>
            </a:r>
            <a:endParaRPr lang="nl-NL" sz="2400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nl-NL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  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z.B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. Joseph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von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Eichendorff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nl-NL" sz="2400" dirty="0" smtClean="0">
                <a:latin typeface="Andalus" pitchFamily="18" charset="-78"/>
                <a:cs typeface="Andalus" pitchFamily="18" charset="-78"/>
              </a:rPr>
            </a:br>
            <a:endParaRPr lang="nl-NL" sz="24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Volkslieder</a:t>
            </a:r>
            <a:endParaRPr lang="nl-NL" sz="2400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nl-NL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  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z.B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.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Achim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von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Arnim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nl-NL" sz="2400" dirty="0" smtClean="0">
                <a:latin typeface="Andalus" pitchFamily="18" charset="-78"/>
                <a:cs typeface="Andalus" pitchFamily="18" charset="-78"/>
              </a:rPr>
            </a:b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       Clemens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Brentano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nl-NL" sz="2400" dirty="0" smtClean="0">
                <a:latin typeface="Andalus" pitchFamily="18" charset="-78"/>
                <a:cs typeface="Andalus" pitchFamily="18" charset="-78"/>
              </a:rPr>
            </a:br>
            <a:endParaRPr lang="nl-NL" sz="24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Spuk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-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und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Schaudergeschichten</a:t>
            </a:r>
            <a:endParaRPr lang="nl-NL" sz="2400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nl-NL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  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z.B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. E.T.A.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Hoffmann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nl-NL" sz="2400" dirty="0" smtClean="0">
                <a:latin typeface="Andalus" pitchFamily="18" charset="-78"/>
                <a:cs typeface="Andalus" pitchFamily="18" charset="-78"/>
              </a:rPr>
            </a:br>
            <a:endParaRPr lang="nl-NL" sz="24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Kinder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-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und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Hausmärchen</a:t>
            </a:r>
            <a:endParaRPr lang="nl-NL" sz="2400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nl-NL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  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z.B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.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Jakob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und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Wilhelm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Grimm</a:t>
            </a:r>
            <a:endParaRPr lang="nl-NL" sz="2400" dirty="0" smtClean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Ondertitel 2"/>
          <p:cNvSpPr txBox="1">
            <a:spLocks/>
          </p:cNvSpPr>
          <p:nvPr/>
        </p:nvSpPr>
        <p:spPr>
          <a:xfrm>
            <a:off x="1556048" y="6453336"/>
            <a:ext cx="6400800" cy="4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Deutsch</a:t>
            </a:r>
            <a:r>
              <a:rPr kumimoji="0" lang="nl-NL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nl-NL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Oberstufe</a:t>
            </a:r>
            <a:r>
              <a:rPr kumimoji="0" lang="nl-NL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– </a:t>
            </a:r>
            <a:r>
              <a:rPr kumimoji="0" lang="nl-NL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Literaturgeschichte</a:t>
            </a:r>
            <a:r>
              <a:rPr kumimoji="0" lang="nl-NL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- Die Romantik – JG.02.12</a:t>
            </a:r>
          </a:p>
        </p:txBody>
      </p:sp>
      <p:pic>
        <p:nvPicPr>
          <p:cNvPr id="6" name="Afbeelding 5" descr="KochSchmadribach Taugenich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908720"/>
            <a:ext cx="4128480" cy="54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nl-NL" sz="3600" dirty="0" smtClean="0">
                <a:latin typeface="Andalus" pitchFamily="18" charset="-78"/>
                <a:cs typeface="Andalus" pitchFamily="18" charset="-78"/>
              </a:rPr>
              <a:t>Schriftsteller </a:t>
            </a:r>
            <a:r>
              <a:rPr lang="nl-NL" sz="3600" dirty="0" err="1" smtClean="0">
                <a:latin typeface="Andalus" pitchFamily="18" charset="-78"/>
                <a:cs typeface="Andalus" pitchFamily="18" charset="-78"/>
              </a:rPr>
              <a:t>und</a:t>
            </a:r>
            <a:r>
              <a:rPr lang="nl-NL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nl-NL" sz="3600" dirty="0" err="1" smtClean="0">
                <a:latin typeface="Andalus" pitchFamily="18" charset="-78"/>
                <a:cs typeface="Andalus" pitchFamily="18" charset="-78"/>
              </a:rPr>
              <a:t>Werke</a:t>
            </a:r>
            <a:r>
              <a:rPr lang="nl-NL" sz="3600" dirty="0" smtClean="0">
                <a:latin typeface="Andalus" pitchFamily="18" charset="-78"/>
                <a:cs typeface="Andalus" pitchFamily="18" charset="-78"/>
              </a:rPr>
              <a:t>                    I</a:t>
            </a:r>
            <a:endParaRPr lang="nl-NL" sz="36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7283152" cy="6046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sz="2800" dirty="0" err="1" smtClean="0">
                <a:latin typeface="Andalus" pitchFamily="18" charset="-78"/>
                <a:cs typeface="Andalus" pitchFamily="18" charset="-78"/>
              </a:rPr>
              <a:t>Ältere</a:t>
            </a:r>
            <a:r>
              <a:rPr lang="nl-NL" sz="2800" dirty="0" smtClean="0">
                <a:latin typeface="Andalus" pitchFamily="18" charset="-78"/>
                <a:cs typeface="Andalus" pitchFamily="18" charset="-78"/>
              </a:rPr>
              <a:t> Romantik (</a:t>
            </a:r>
            <a:r>
              <a:rPr lang="nl-NL" sz="2800" dirty="0" err="1" smtClean="0">
                <a:latin typeface="Andalus" pitchFamily="18" charset="-78"/>
                <a:cs typeface="Andalus" pitchFamily="18" charset="-78"/>
              </a:rPr>
              <a:t>ab</a:t>
            </a:r>
            <a:r>
              <a:rPr lang="nl-NL" sz="2800" dirty="0" smtClean="0">
                <a:latin typeface="Andalus" pitchFamily="18" charset="-78"/>
                <a:cs typeface="Andalus" pitchFamily="18" charset="-78"/>
              </a:rPr>
              <a:t> 1795)</a:t>
            </a:r>
            <a:endParaRPr lang="nl-NL" sz="28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Ondertitel 2"/>
          <p:cNvSpPr txBox="1">
            <a:spLocks/>
          </p:cNvSpPr>
          <p:nvPr/>
        </p:nvSpPr>
        <p:spPr>
          <a:xfrm>
            <a:off x="1556048" y="6453336"/>
            <a:ext cx="6400800" cy="4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Deutsch</a:t>
            </a:r>
            <a:r>
              <a:rPr kumimoji="0" lang="nl-NL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nl-NL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Oberstufe</a:t>
            </a:r>
            <a:r>
              <a:rPr kumimoji="0" lang="nl-NL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– </a:t>
            </a:r>
            <a:r>
              <a:rPr kumimoji="0" lang="nl-NL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Literaturgeschichte</a:t>
            </a:r>
            <a:r>
              <a:rPr kumimoji="0" lang="nl-NL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- Die Romantik – JG.02.12</a:t>
            </a: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467544" y="2492896"/>
            <a:ext cx="7283152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Novalis</a:t>
            </a:r>
            <a:endParaRPr kumimoji="0" lang="nl-N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dalus" pitchFamily="18" charset="-78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Heinrich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von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Ofterdingen</a:t>
            </a:r>
            <a:endParaRPr lang="nl-NL" sz="2400" dirty="0">
              <a:latin typeface="Andalus" pitchFamily="18" charset="-78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     Die </a:t>
            </a:r>
            <a:r>
              <a:rPr kumimoji="0" lang="nl-N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Lebensgeschichte</a:t>
            </a:r>
            <a:r>
              <a:rPr kumimoji="0" lang="nl-NL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 </a:t>
            </a:r>
            <a:r>
              <a:rPr kumimoji="0" lang="nl-NL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eines</a:t>
            </a:r>
            <a:r>
              <a:rPr kumimoji="0" lang="nl-NL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 </a:t>
            </a:r>
            <a:r>
              <a:rPr kumimoji="0" lang="nl-NL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Minnesängers</a:t>
            </a:r>
            <a:endParaRPr kumimoji="0" lang="nl-N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dalus" pitchFamily="18" charset="-78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nl-NL" sz="2400" dirty="0">
              <a:latin typeface="Andalus" pitchFamily="18" charset="-78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Ludwig</a:t>
            </a:r>
            <a:r>
              <a:rPr kumimoji="0" lang="nl-N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 </a:t>
            </a:r>
            <a:r>
              <a:rPr kumimoji="0" lang="nl-N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Tieck</a:t>
            </a:r>
            <a:endParaRPr lang="nl-NL" sz="2400" dirty="0">
              <a:latin typeface="Andalus" pitchFamily="18" charset="-78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-</a:t>
            </a:r>
            <a:r>
              <a:rPr kumimoji="0" lang="nl-NL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  Der blonde </a:t>
            </a:r>
            <a:r>
              <a:rPr kumimoji="0" lang="nl-NL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Eckbert</a:t>
            </a:r>
            <a:r>
              <a:rPr kumimoji="0" lang="nl-NL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/>
            </a:r>
            <a:br>
              <a:rPr kumimoji="0" lang="nl-NL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</a:br>
            <a:r>
              <a:rPr kumimoji="0" lang="nl-NL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Das </a:t>
            </a:r>
            <a:r>
              <a:rPr kumimoji="0" lang="nl-NL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Wunderbare</a:t>
            </a:r>
            <a:r>
              <a:rPr kumimoji="0" lang="nl-NL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 </a:t>
            </a:r>
            <a:r>
              <a:rPr kumimoji="0" lang="nl-NL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spielt</a:t>
            </a:r>
            <a:r>
              <a:rPr kumimoji="0" lang="nl-NL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 </a:t>
            </a:r>
            <a:r>
              <a:rPr kumimoji="0" lang="nl-NL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eine</a:t>
            </a:r>
            <a:r>
              <a:rPr kumimoji="0" lang="nl-NL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 </a:t>
            </a:r>
            <a:r>
              <a:rPr kumimoji="0" lang="nl-NL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große</a:t>
            </a:r>
            <a:r>
              <a:rPr kumimoji="0" lang="nl-NL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 </a:t>
            </a:r>
            <a:r>
              <a:rPr kumimoji="0" lang="nl-NL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Rolle</a:t>
            </a:r>
            <a:endParaRPr kumimoji="0" lang="nl-N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098" name="Picture 2" descr="http://gutenberg.spiegel.de/gutenb/autoren/bilder/noval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700808"/>
            <a:ext cx="1779222" cy="2037210"/>
          </a:xfrm>
          <a:prstGeom prst="rect">
            <a:avLst/>
          </a:prstGeom>
          <a:noFill/>
        </p:spPr>
      </p:pic>
      <p:pic>
        <p:nvPicPr>
          <p:cNvPr id="4100" name="Picture 4" descr="http://www.zeno.org/Literatur.images/I/tieckp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3904594"/>
            <a:ext cx="1944216" cy="23284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nl-NL" sz="3600" dirty="0" smtClean="0">
                <a:latin typeface="Andalus" pitchFamily="18" charset="-78"/>
                <a:cs typeface="Andalus" pitchFamily="18" charset="-78"/>
              </a:rPr>
              <a:t>Schriftsteller </a:t>
            </a:r>
            <a:r>
              <a:rPr lang="nl-NL" sz="3600" dirty="0" err="1" smtClean="0">
                <a:latin typeface="Andalus" pitchFamily="18" charset="-78"/>
                <a:cs typeface="Andalus" pitchFamily="18" charset="-78"/>
              </a:rPr>
              <a:t>und</a:t>
            </a:r>
            <a:r>
              <a:rPr lang="nl-NL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nl-NL" sz="3600" dirty="0" err="1" smtClean="0">
                <a:latin typeface="Andalus" pitchFamily="18" charset="-78"/>
                <a:cs typeface="Andalus" pitchFamily="18" charset="-78"/>
              </a:rPr>
              <a:t>Werke</a:t>
            </a:r>
            <a:r>
              <a:rPr lang="nl-NL" sz="3600" dirty="0" smtClean="0">
                <a:latin typeface="Andalus" pitchFamily="18" charset="-78"/>
                <a:cs typeface="Andalus" pitchFamily="18" charset="-78"/>
              </a:rPr>
              <a:t>                     II</a:t>
            </a:r>
            <a:endParaRPr lang="nl-NL" sz="36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196752"/>
            <a:ext cx="7283152" cy="6046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sz="2800" dirty="0" err="1" smtClean="0">
                <a:latin typeface="Andalus" pitchFamily="18" charset="-78"/>
                <a:cs typeface="Andalus" pitchFamily="18" charset="-78"/>
              </a:rPr>
              <a:t>Jüngere</a:t>
            </a:r>
            <a:r>
              <a:rPr lang="nl-NL" sz="2800" dirty="0" smtClean="0">
                <a:latin typeface="Andalus" pitchFamily="18" charset="-78"/>
                <a:cs typeface="Andalus" pitchFamily="18" charset="-78"/>
              </a:rPr>
              <a:t> Romantik</a:t>
            </a:r>
            <a:endParaRPr lang="nl-NL" sz="28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Ondertitel 2"/>
          <p:cNvSpPr txBox="1">
            <a:spLocks/>
          </p:cNvSpPr>
          <p:nvPr/>
        </p:nvSpPr>
        <p:spPr>
          <a:xfrm>
            <a:off x="1556048" y="6453336"/>
            <a:ext cx="6400800" cy="4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Deutsch</a:t>
            </a:r>
            <a:r>
              <a:rPr kumimoji="0" lang="nl-NL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nl-NL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Oberstufe</a:t>
            </a:r>
            <a:r>
              <a:rPr kumimoji="0" lang="nl-NL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– </a:t>
            </a:r>
            <a:r>
              <a:rPr kumimoji="0" lang="nl-NL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Literaturgeschichte</a:t>
            </a:r>
            <a:r>
              <a:rPr kumimoji="0" lang="nl-NL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- Die Romantik – JG.02.12</a:t>
            </a: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467544" y="1916832"/>
            <a:ext cx="7283152" cy="41764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Archim</a:t>
            </a:r>
            <a:r>
              <a:rPr kumimoji="0" lang="nl-N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 </a:t>
            </a:r>
            <a:r>
              <a:rPr kumimoji="0" lang="nl-N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von</a:t>
            </a:r>
            <a:r>
              <a:rPr kumimoji="0" lang="nl-N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 </a:t>
            </a:r>
            <a:r>
              <a:rPr kumimoji="0" lang="nl-N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Arnim</a:t>
            </a:r>
            <a:r>
              <a:rPr kumimoji="0" lang="nl-N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 &amp; Clemens </a:t>
            </a:r>
            <a:r>
              <a:rPr kumimoji="0" lang="nl-N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Brentano</a:t>
            </a:r>
            <a:endParaRPr kumimoji="0" lang="nl-N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dalus" pitchFamily="18" charset="-78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Des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Knaben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Wunderhorn</a:t>
            </a:r>
            <a:endParaRPr kumimoji="0" lang="nl-N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dalus" pitchFamily="18" charset="-78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nl-NL" sz="800" dirty="0">
              <a:latin typeface="Andalus" pitchFamily="18" charset="-78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Joseph </a:t>
            </a:r>
            <a:r>
              <a:rPr kumimoji="0" lang="nl-N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von</a:t>
            </a:r>
            <a:r>
              <a:rPr kumimoji="0" lang="nl-N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 </a:t>
            </a:r>
            <a:r>
              <a:rPr kumimoji="0" lang="nl-N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Eichendorff</a:t>
            </a:r>
            <a:endParaRPr lang="nl-NL" sz="2400" dirty="0">
              <a:latin typeface="Andalus" pitchFamily="18" charset="-78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-</a:t>
            </a:r>
            <a:r>
              <a:rPr kumimoji="0" lang="nl-NL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  </a:t>
            </a:r>
            <a:r>
              <a:rPr kumimoji="0" lang="nl-NL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Aus</a:t>
            </a:r>
            <a:r>
              <a:rPr kumimoji="0" lang="nl-NL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 </a:t>
            </a:r>
            <a:r>
              <a:rPr kumimoji="0" lang="nl-NL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dem</a:t>
            </a:r>
            <a:r>
              <a:rPr kumimoji="0" lang="nl-NL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 </a:t>
            </a:r>
            <a:r>
              <a:rPr kumimoji="0" lang="nl-NL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Leben</a:t>
            </a:r>
            <a:r>
              <a:rPr kumimoji="0" lang="nl-NL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 </a:t>
            </a:r>
            <a:r>
              <a:rPr kumimoji="0" lang="nl-NL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eines</a:t>
            </a:r>
            <a:r>
              <a:rPr kumimoji="0" lang="nl-NL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 </a:t>
            </a:r>
            <a:r>
              <a:rPr kumimoji="0" lang="nl-NL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Taugenichts</a:t>
            </a:r>
            <a:endParaRPr kumimoji="0" lang="nl-NL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dalus" pitchFamily="18" charset="-78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nl-NL" sz="800" baseline="0" dirty="0">
              <a:latin typeface="Andalus" pitchFamily="18" charset="-78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E.T.A. </a:t>
            </a:r>
            <a:r>
              <a:rPr kumimoji="0" lang="nl-NL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Hoffmann</a:t>
            </a:r>
            <a:endParaRPr kumimoji="0" lang="nl-NL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dalus" pitchFamily="18" charset="-78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Das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Fräulein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von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nl-NL" sz="2400" dirty="0" err="1" smtClean="0">
                <a:latin typeface="Andalus" pitchFamily="18" charset="-78"/>
                <a:cs typeface="Andalus" pitchFamily="18" charset="-78"/>
              </a:rPr>
              <a:t>Scuderi</a:t>
            </a:r>
            <a:r>
              <a:rPr lang="nl-NL" sz="2400" dirty="0" smtClean="0">
                <a:latin typeface="Andalus" pitchFamily="18" charset="-78"/>
                <a:cs typeface="Andalus" pitchFamily="18" charset="-78"/>
              </a:rPr>
              <a:t> </a:t>
            </a:r>
            <a:br>
              <a:rPr lang="nl-NL" sz="2400" dirty="0" smtClean="0">
                <a:latin typeface="Andalus" pitchFamily="18" charset="-78"/>
                <a:cs typeface="Andalus" pitchFamily="18" charset="-78"/>
              </a:rPr>
            </a:br>
            <a:endParaRPr lang="nl-NL" sz="2400" dirty="0" smtClean="0">
              <a:latin typeface="Andalus" pitchFamily="18" charset="-78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Jakob</a:t>
            </a:r>
            <a:r>
              <a:rPr kumimoji="0" lang="nl-NL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 &amp; </a:t>
            </a:r>
            <a:r>
              <a:rPr kumimoji="0" lang="nl-NL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Wilhelm</a:t>
            </a:r>
            <a:r>
              <a:rPr kumimoji="0" lang="nl-NL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 </a:t>
            </a:r>
            <a:r>
              <a:rPr kumimoji="0" lang="nl-NL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Grimm</a:t>
            </a:r>
            <a:endParaRPr lang="nl-NL" sz="2400" noProof="0" dirty="0" smtClean="0">
              <a:latin typeface="Andalus" pitchFamily="18" charset="-78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2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- </a:t>
            </a:r>
            <a:r>
              <a:rPr kumimoji="0" lang="nl-NL" sz="2400" b="0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Rotkäppchen</a:t>
            </a:r>
            <a:r>
              <a:rPr kumimoji="0" lang="nl-NL" sz="2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 </a:t>
            </a:r>
            <a:r>
              <a:rPr kumimoji="0" lang="nl-NL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/>
            </a:r>
            <a:br>
              <a:rPr kumimoji="0" lang="nl-NL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</a:br>
            <a:endParaRPr kumimoji="0" lang="nl-N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6" name="Afbeelding 5" descr="220px-Grim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4509120"/>
            <a:ext cx="2138057" cy="1877690"/>
          </a:xfrm>
          <a:prstGeom prst="rect">
            <a:avLst/>
          </a:prstGeom>
        </p:spPr>
      </p:pic>
      <p:pic>
        <p:nvPicPr>
          <p:cNvPr id="7" name="Afbeelding 6" descr="07_EichendorffKugler7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1340768"/>
            <a:ext cx="2016224" cy="256572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184</Words>
  <Application>Microsoft Office PowerPoint</Application>
  <PresentationFormat>Diavoorstelling 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Office-thema</vt:lpstr>
      <vt:lpstr>Die Romantik</vt:lpstr>
      <vt:lpstr>Zeitverlauf</vt:lpstr>
      <vt:lpstr>Themen</vt:lpstr>
      <vt:lpstr>Gattungen</vt:lpstr>
      <vt:lpstr>Schriftsteller und Werke                    I</vt:lpstr>
      <vt:lpstr>Schriftsteller und Werke                     II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glp</dc:creator>
  <cp:lastModifiedBy>glp</cp:lastModifiedBy>
  <cp:revision>7</cp:revision>
  <dcterms:created xsi:type="dcterms:W3CDTF">2012-03-02T08:20:57Z</dcterms:created>
  <dcterms:modified xsi:type="dcterms:W3CDTF">2012-03-02T09:27:28Z</dcterms:modified>
</cp:coreProperties>
</file>